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9093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08" userDrawn="1">
          <p15:clr>
            <a:srgbClr val="A4A3A4"/>
          </p15:clr>
        </p15:guide>
        <p15:guide id="2" pos="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8" autoAdjust="0"/>
  </p:normalViewPr>
  <p:slideViewPr>
    <p:cSldViewPr>
      <p:cViewPr>
        <p:scale>
          <a:sx n="66" d="100"/>
          <a:sy n="66" d="100"/>
        </p:scale>
        <p:origin x="-1566" y="-72"/>
      </p:cViewPr>
      <p:guideLst>
        <p:guide orient="horz" pos="2908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381883"/>
            <a:ext cx="6611937" cy="2290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6109208"/>
            <a:ext cx="5445125" cy="272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937" y="2509139"/>
            <a:ext cx="3383756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056" y="2509139"/>
            <a:ext cx="3383756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5" y="0"/>
            <a:ext cx="7772948" cy="10908004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937" y="436372"/>
            <a:ext cx="7000875" cy="17454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509139"/>
            <a:ext cx="7000875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780" y="5979480"/>
            <a:ext cx="1327250" cy="10894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755"/>
              </a:spcBef>
            </a:pPr>
            <a:r>
              <a:rPr sz="1550" b="1" spc="35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【</a:t>
            </a:r>
            <a:r>
              <a:rPr lang="ja-JP" altLang="en-US" sz="1550" b="1" spc="35" dirty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応募資格</a:t>
            </a:r>
            <a:r>
              <a:rPr sz="1550" b="1" spc="295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】</a:t>
            </a:r>
            <a:r>
              <a:rPr sz="1550" b="1" spc="35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【</a:t>
            </a:r>
            <a:r>
              <a:rPr lang="ja-JP" altLang="en-US" sz="1550" b="1" spc="35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応募点数</a:t>
            </a:r>
            <a:r>
              <a:rPr lang="en-US" altLang="ja-JP" sz="1550" b="1" spc="295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】</a:t>
            </a:r>
            <a:r>
              <a:rPr sz="1550" b="1" spc="35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【</a:t>
            </a:r>
            <a:r>
              <a:rPr lang="ja-JP" altLang="en-US" sz="1550" b="1" spc="35" dirty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被写体</a:t>
            </a:r>
            <a:r>
              <a:rPr sz="1550" b="1" spc="295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】</a:t>
            </a:r>
            <a:endParaRPr sz="1550" b="1" dirty="0">
              <a:latin typeface="Yu Mincho Demibold" panose="02020400000000000000" pitchFamily="18" charset="-128"/>
              <a:ea typeface="Yu Mincho Demibold" panose="02020400000000000000" pitchFamily="18" charset="-128"/>
              <a:cs typeface="HiraMinProN-W6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5220" y="8710778"/>
            <a:ext cx="3068955" cy="2154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40"/>
              </a:spcBef>
            </a:pPr>
            <a:r>
              <a:rPr lang="ja-JP" altLang="en-US" sz="1200" dirty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一般</a:t>
            </a:r>
            <a:r>
              <a:rPr lang="ja-JP" altLang="en-US" sz="1200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社団法人　人吉温泉</a:t>
            </a:r>
            <a:r>
              <a:rPr lang="ja-JP" altLang="en-US" sz="120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観光協会</a:t>
            </a:r>
            <a:endParaRPr sz="1200" dirty="0">
              <a:latin typeface="Yu Mincho Demibold" panose="02020400000000000000" pitchFamily="18" charset="-128"/>
              <a:ea typeface="Yu Mincho Demibold" panose="02020400000000000000" pitchFamily="18" charset="-128"/>
              <a:cs typeface="HiraMinProN-W6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0408" y="8716159"/>
            <a:ext cx="345545" cy="929491"/>
          </a:xfrm>
          <a:custGeom>
            <a:avLst/>
            <a:gdLst/>
            <a:ahLst/>
            <a:cxnLst/>
            <a:rect l="l" t="t" r="r" b="b"/>
            <a:pathLst>
              <a:path w="278765" h="1040129">
                <a:moveTo>
                  <a:pt x="278739" y="1040028"/>
                </a:moveTo>
                <a:lnTo>
                  <a:pt x="0" y="1040028"/>
                </a:lnTo>
                <a:lnTo>
                  <a:pt x="0" y="0"/>
                </a:lnTo>
                <a:lnTo>
                  <a:pt x="278739" y="0"/>
                </a:lnTo>
                <a:lnTo>
                  <a:pt x="278739" y="1040028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 b="1">
              <a:latin typeface="Yu Mincho Demibold" panose="02020400000000000000" pitchFamily="18" charset="-128"/>
              <a:ea typeface="Yu Mincho Demibold" panose="02020400000000000000" pitchFamily="18" charset="-12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0710" y="8794496"/>
            <a:ext cx="158890" cy="774954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400" b="1" dirty="0">
                <a:solidFill>
                  <a:srgbClr val="FFFFFF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お問合せ</a:t>
            </a:r>
            <a:endParaRPr sz="1400" b="1" dirty="0">
              <a:latin typeface="Yu Mincho Demibold" panose="02020400000000000000" pitchFamily="18" charset="-128"/>
              <a:ea typeface="Yu Mincho Demibold" panose="02020400000000000000" pitchFamily="18" charset="-128"/>
              <a:cs typeface="HiraMinProN-W6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="" xmlns:a16="http://schemas.microsoft.com/office/drawing/2014/main" id="{7B300468-7C6A-9B46-8653-64C720313874}"/>
              </a:ext>
            </a:extLst>
          </p:cNvPr>
          <p:cNvSpPr txBox="1"/>
          <p:nvPr/>
        </p:nvSpPr>
        <p:spPr>
          <a:xfrm>
            <a:off x="428138" y="7359650"/>
            <a:ext cx="4905862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25"/>
              </a:spcBef>
            </a:pPr>
            <a:r>
              <a:rPr lang="ja-JP" altLang="en-US" sz="1600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◆　</a:t>
            </a:r>
            <a:r>
              <a:rPr lang="ja-JP" altLang="en-US" sz="1600" dirty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人吉温泉</a:t>
            </a:r>
            <a:r>
              <a:rPr lang="ja-JP" altLang="en-US" sz="1600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観光協会賞 １点</a:t>
            </a:r>
            <a:r>
              <a:rPr lang="ja-JP" altLang="en-US" sz="1600" dirty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　</a:t>
            </a:r>
            <a:r>
              <a:rPr lang="ja-JP" altLang="en-US" sz="1600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表彰及び賞金</a:t>
            </a:r>
            <a:r>
              <a:rPr lang="ja-JP" altLang="en-US" sz="1600" dirty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３</a:t>
            </a:r>
            <a:r>
              <a:rPr lang="ja-JP" altLang="en-US" sz="1600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万円</a:t>
            </a:r>
            <a:endParaRPr sz="1600" dirty="0">
              <a:latin typeface="Yu Mincho Demibold" panose="02020400000000000000" pitchFamily="18" charset="-128"/>
              <a:ea typeface="Yu Mincho Demibold" panose="02020400000000000000" pitchFamily="18" charset="-128"/>
              <a:cs typeface="HiraMinProN-W6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="" xmlns:a16="http://schemas.microsoft.com/office/drawing/2014/main" id="{E287A383-CB18-E54C-9784-643E406BFB3F}"/>
              </a:ext>
            </a:extLst>
          </p:cNvPr>
          <p:cNvSpPr txBox="1"/>
          <p:nvPr/>
        </p:nvSpPr>
        <p:spPr>
          <a:xfrm>
            <a:off x="838200" y="9277806"/>
            <a:ext cx="3949781" cy="2154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200" b="1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〒</a:t>
            </a:r>
            <a:r>
              <a:rPr lang="en-US" altLang="ja-JP" sz="1200" b="1" dirty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868</a:t>
            </a:r>
            <a:r>
              <a:rPr sz="1200" b="1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-000</a:t>
            </a:r>
            <a:r>
              <a:rPr lang="en-US" altLang="ja-JP" sz="1200" b="1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8</a:t>
            </a:r>
            <a:r>
              <a:rPr lang="ja-JP" altLang="en-US" sz="1200" b="1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　人吉市中青井町</a:t>
            </a:r>
            <a:r>
              <a:rPr lang="en-US" altLang="ja-JP" sz="1200" b="1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326</a:t>
            </a:r>
            <a:r>
              <a:rPr lang="ja-JP" altLang="en-US" sz="1200" b="1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番地</a:t>
            </a:r>
            <a:r>
              <a:rPr lang="en-US" altLang="ja-JP" sz="1200" b="1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1</a:t>
            </a:r>
            <a:r>
              <a:rPr lang="ja-JP" altLang="en-US" sz="1200" b="1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（</a:t>
            </a:r>
            <a:r>
              <a:rPr lang="en-US" altLang="ja-JP" sz="1200" b="1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JR</a:t>
            </a:r>
            <a:r>
              <a:rPr lang="ja-JP" altLang="en-US" sz="1200" b="1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人吉駅構内</a:t>
            </a:r>
            <a:r>
              <a:rPr lang="ja-JP" altLang="en-US" sz="1200" b="1" dirty="0" smtClean="0">
                <a:solidFill>
                  <a:srgbClr val="414042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）</a:t>
            </a:r>
            <a:endParaRPr sz="1200" b="1" dirty="0">
              <a:latin typeface="Yu Mincho Demibold" panose="02020400000000000000" pitchFamily="18" charset="-128"/>
              <a:ea typeface="Yu Mincho Demibold" panose="02020400000000000000" pitchFamily="18" charset="-128"/>
              <a:cs typeface="HiraMinProN-W6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2D80C1ED-7980-E142-ABA5-CA7F3DA513A5}"/>
              </a:ext>
            </a:extLst>
          </p:cNvPr>
          <p:cNvSpPr txBox="1"/>
          <p:nvPr/>
        </p:nvSpPr>
        <p:spPr>
          <a:xfrm>
            <a:off x="914400" y="8910334"/>
            <a:ext cx="2386519" cy="3587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45"/>
              </a:spcBef>
            </a:pPr>
            <a:r>
              <a:rPr lang="en-US" altLang="ja-JP" sz="2400" b="1" baseline="6944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TEL</a:t>
            </a:r>
            <a:r>
              <a:rPr lang="ja-JP" altLang="en-US" sz="2400" b="1" baseline="6944" dirty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 </a:t>
            </a:r>
            <a:r>
              <a:rPr sz="2400" b="1" spc="165" baseline="6944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 </a:t>
            </a:r>
            <a:r>
              <a:rPr lang="en-US" altLang="ja-JP" sz="2100" b="1" dirty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0966-22-1370</a:t>
            </a:r>
            <a:endParaRPr sz="1200" b="1" dirty="0">
              <a:latin typeface="Yu Mincho Demibold" panose="02020400000000000000" pitchFamily="18" charset="-128"/>
              <a:ea typeface="Yu Mincho Demibold" panose="02020400000000000000" pitchFamily="18" charset="-128"/>
              <a:cs typeface="HiraMinProN-W6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02E2A64B-DFAF-AB4C-AB22-33A5DDB50012}"/>
              </a:ext>
            </a:extLst>
          </p:cNvPr>
          <p:cNvSpPr txBox="1"/>
          <p:nvPr/>
        </p:nvSpPr>
        <p:spPr>
          <a:xfrm>
            <a:off x="838200" y="9499021"/>
            <a:ext cx="3552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E-mail </a:t>
            </a:r>
            <a:r>
              <a:rPr lang="en-US" altLang="ja-JP" sz="1200" smtClean="0"/>
              <a:t>: </a:t>
            </a:r>
            <a:r>
              <a:rPr lang="en-US" altLang="ja-JP" sz="1200" smtClean="0"/>
              <a:t>jigyo@hitoyoshionsen.net</a:t>
            </a:r>
            <a:endParaRPr kumimoji="1" lang="ja-JP" altLang="en-US" sz="1200" dirty="0"/>
          </a:p>
        </p:txBody>
      </p:sp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5A3C6F7E-7096-1149-BC03-CF016B45908C}"/>
              </a:ext>
            </a:extLst>
          </p:cNvPr>
          <p:cNvSpPr txBox="1"/>
          <p:nvPr/>
        </p:nvSpPr>
        <p:spPr>
          <a:xfrm>
            <a:off x="1531148" y="6064250"/>
            <a:ext cx="3952328" cy="11881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lang="ja-JP" altLang="en-US" sz="1550" b="1" spc="15" dirty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特になし</a:t>
            </a:r>
            <a:endParaRPr sz="1550" b="1" dirty="0">
              <a:latin typeface="Yu Mincho Demibold" panose="02020400000000000000" pitchFamily="18" charset="-128"/>
              <a:ea typeface="Yu Mincho Demibold" panose="02020400000000000000" pitchFamily="18" charset="-128"/>
              <a:cs typeface="HiraMinProN-W6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  <a:tabLst>
                <a:tab pos="2461895" algn="l"/>
              </a:tabLst>
            </a:pPr>
            <a:r>
              <a:rPr lang="en-US" altLang="ja-JP" sz="1550" b="1" spc="35" dirty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1</a:t>
            </a:r>
            <a:r>
              <a:rPr lang="ja-JP" altLang="en-US" sz="1550" b="1" spc="35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人</a:t>
            </a:r>
            <a:r>
              <a:rPr lang="en-US" altLang="ja-JP" sz="1550" b="1" spc="35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5</a:t>
            </a:r>
            <a:r>
              <a:rPr lang="ja-JP" altLang="en-US" sz="1550" b="1" spc="35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点まで（撮影期間は</a:t>
            </a:r>
            <a:r>
              <a:rPr lang="en-US" altLang="ja-JP" sz="1550" b="1" spc="35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3</a:t>
            </a:r>
            <a:r>
              <a:rPr lang="ja-JP" altLang="en-US" sz="1550" b="1" spc="35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年以内）</a:t>
            </a:r>
            <a:endParaRPr sz="1550" b="1" dirty="0">
              <a:latin typeface="Yu Mincho Demibold" panose="02020400000000000000" pitchFamily="18" charset="-128"/>
              <a:ea typeface="Yu Mincho Demibold" panose="02020400000000000000" pitchFamily="18" charset="-128"/>
              <a:cs typeface="HiraMinProN-W6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lang="ja-JP" altLang="en-US" sz="1550" b="1" spc="35" dirty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人吉</a:t>
            </a:r>
            <a:r>
              <a:rPr lang="ja-JP" altLang="en-US" sz="1550" b="1" spc="35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球磨の原風景（必ずしも日本遺産の構成文化財が写っていなくても構いません）</a:t>
            </a:r>
            <a:endParaRPr sz="1550" b="1" dirty="0">
              <a:latin typeface="Yu Mincho Demibold" panose="02020400000000000000" pitchFamily="18" charset="-128"/>
              <a:ea typeface="Yu Mincho Demibold" panose="02020400000000000000" pitchFamily="18" charset="-128"/>
              <a:cs typeface="HiraMinProN-W6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671033F3-A312-8842-BA1C-C3900CFD3078}"/>
              </a:ext>
            </a:extLst>
          </p:cNvPr>
          <p:cNvSpPr txBox="1"/>
          <p:nvPr/>
        </p:nvSpPr>
        <p:spPr>
          <a:xfrm>
            <a:off x="5483475" y="5934709"/>
            <a:ext cx="861774" cy="4191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4400" b="1" dirty="0" smtClean="0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写真コンテスト</a:t>
            </a:r>
            <a:endParaRPr kumimoji="1" lang="ja-JP" altLang="en-US" sz="4400" b="1" dirty="0">
              <a:latin typeface="Yu Mincho Demibold" panose="02020400000000000000" pitchFamily="18" charset="-128"/>
              <a:ea typeface="Yu Mincho Demibold" panose="02020400000000000000" pitchFamily="18" charset="-128"/>
            </a:endParaRPr>
          </a:p>
        </p:txBody>
      </p:sp>
      <p:sp>
        <p:nvSpPr>
          <p:cNvPr id="24" name="object 4"/>
          <p:cNvSpPr txBox="1"/>
          <p:nvPr/>
        </p:nvSpPr>
        <p:spPr>
          <a:xfrm>
            <a:off x="3657600" y="5378450"/>
            <a:ext cx="1752600" cy="2154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40"/>
              </a:spcBef>
            </a:pPr>
            <a:r>
              <a:rPr lang="ja-JP" altLang="en-US" sz="1200" b="1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〇</a:t>
            </a:r>
            <a:r>
              <a:rPr lang="ja-JP" altLang="en-US" sz="1200" b="1" dirty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審査</a:t>
            </a:r>
            <a:r>
              <a:rPr lang="ja-JP" altLang="en-US" sz="1200" b="1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発表　 </a:t>
            </a:r>
            <a:r>
              <a:rPr lang="en-US" altLang="ja-JP" sz="1200" b="1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9</a:t>
            </a:r>
            <a:r>
              <a:rPr lang="ja-JP" altLang="en-US" sz="1200" b="1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月中旬</a:t>
            </a:r>
            <a:endParaRPr sz="1200" b="1" dirty="0">
              <a:latin typeface="Yu Mincho Demibold" panose="02020400000000000000" pitchFamily="18" charset="-128"/>
              <a:ea typeface="Yu Mincho Demibold" panose="02020400000000000000" pitchFamily="18" charset="-128"/>
              <a:cs typeface="HiraMinProN-W6"/>
            </a:endParaRPr>
          </a:p>
        </p:txBody>
      </p:sp>
      <p:sp>
        <p:nvSpPr>
          <p:cNvPr id="25" name="object 4"/>
          <p:cNvSpPr txBox="1"/>
          <p:nvPr/>
        </p:nvSpPr>
        <p:spPr>
          <a:xfrm>
            <a:off x="3657600" y="5607050"/>
            <a:ext cx="1752600" cy="2154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40"/>
              </a:spcBef>
            </a:pPr>
            <a:r>
              <a:rPr lang="ja-JP" altLang="en-US" sz="1200" b="1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〇表 彰 式</a:t>
            </a:r>
            <a:r>
              <a:rPr lang="ja-JP" altLang="en-US" sz="1200" b="1" dirty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 　</a:t>
            </a:r>
            <a:r>
              <a:rPr lang="en-US" altLang="ja-JP" sz="1200" b="1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10</a:t>
            </a:r>
            <a:r>
              <a:rPr lang="ja-JP" altLang="en-US" sz="1200" b="1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月予定</a:t>
            </a:r>
            <a:endParaRPr sz="1200" b="1" dirty="0">
              <a:latin typeface="Yu Mincho Demibold" panose="02020400000000000000" pitchFamily="18" charset="-128"/>
              <a:ea typeface="Yu Mincho Demibold" panose="02020400000000000000" pitchFamily="18" charset="-128"/>
              <a:cs typeface="HiraMinProN-W6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3400" y="5454650"/>
            <a:ext cx="2974780" cy="27699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40"/>
              </a:spcBef>
            </a:pPr>
            <a:r>
              <a:rPr lang="ja-JP" altLang="en-US" sz="1600" b="1" u="sng" dirty="0">
                <a:solidFill>
                  <a:srgbClr val="FF0000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募集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期間　令和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5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年</a:t>
            </a:r>
            <a:r>
              <a:rPr lang="en-US" altLang="ja-JP" sz="1600" b="1" u="sng" dirty="0">
                <a:solidFill>
                  <a:srgbClr val="FF0000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8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月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31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日</a:t>
            </a:r>
            <a:r>
              <a:rPr lang="ja-JP" altLang="en-US" sz="1600" b="1" u="sng" dirty="0">
                <a:solidFill>
                  <a:srgbClr val="FF0000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必着</a:t>
            </a:r>
            <a:endParaRPr sz="1600" b="1" u="sng" dirty="0">
              <a:solidFill>
                <a:srgbClr val="FF0000"/>
              </a:solidFill>
              <a:latin typeface="Yu Mincho Demibold" panose="02020400000000000000" pitchFamily="18" charset="-128"/>
              <a:ea typeface="Yu Mincho Demibold" panose="02020400000000000000" pitchFamily="18" charset="-128"/>
              <a:cs typeface="HiraMinProN-W6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671033F3-A312-8842-BA1C-C3900CFD3078}"/>
              </a:ext>
            </a:extLst>
          </p:cNvPr>
          <p:cNvSpPr txBox="1"/>
          <p:nvPr/>
        </p:nvSpPr>
        <p:spPr>
          <a:xfrm>
            <a:off x="5483476" y="1759947"/>
            <a:ext cx="861774" cy="40525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400" b="1" dirty="0" smtClean="0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観光カレンダー</a:t>
            </a:r>
            <a:endParaRPr kumimoji="1" lang="ja-JP" altLang="en-US" sz="4400" b="1" dirty="0">
              <a:latin typeface="Yu Mincho Demibold" panose="02020400000000000000" pitchFamily="18" charset="-128"/>
              <a:ea typeface="Yu Mincho Demibold" panose="02020400000000000000" pitchFamily="18" charset="-128"/>
            </a:endParaRPr>
          </a:p>
        </p:txBody>
      </p:sp>
      <p:sp>
        <p:nvSpPr>
          <p:cNvPr id="20" name="object 4"/>
          <p:cNvSpPr txBox="1"/>
          <p:nvPr/>
        </p:nvSpPr>
        <p:spPr>
          <a:xfrm>
            <a:off x="983709" y="5149850"/>
            <a:ext cx="2247900" cy="2154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40"/>
              </a:spcBef>
            </a:pPr>
            <a:r>
              <a:rPr lang="en-US" altLang="ja-JP" sz="1200" b="1" dirty="0" smtClean="0">
                <a:solidFill>
                  <a:srgbClr val="414042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(2023</a:t>
            </a:r>
            <a:r>
              <a:rPr lang="ja-JP" altLang="en-US" sz="1200" b="1" dirty="0" smtClean="0">
                <a:solidFill>
                  <a:srgbClr val="414042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年度最優秀</a:t>
            </a:r>
            <a:r>
              <a:rPr lang="ja-JP" altLang="en-US" sz="1200" b="1" smtClean="0">
                <a:solidFill>
                  <a:srgbClr val="414042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賞  牛嶋真実</a:t>
            </a:r>
            <a:r>
              <a:rPr lang="en-US" altLang="ja-JP" sz="1200" b="1" dirty="0" smtClean="0">
                <a:solidFill>
                  <a:srgbClr val="414042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)</a:t>
            </a:r>
          </a:p>
        </p:txBody>
      </p:sp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A3C6F7E-7096-1149-BC03-CF016B45908C}"/>
              </a:ext>
            </a:extLst>
          </p:cNvPr>
          <p:cNvSpPr txBox="1"/>
          <p:nvPr/>
        </p:nvSpPr>
        <p:spPr>
          <a:xfrm>
            <a:off x="3764458" y="1263650"/>
            <a:ext cx="1538883" cy="3786958"/>
          </a:xfrm>
          <a:prstGeom prst="rect">
            <a:avLst/>
          </a:prstGeom>
        </p:spPr>
        <p:txBody>
          <a:bodyPr vert="eaVert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lang="ja-JP" altLang="en-US" sz="2000" b="1" spc="15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　相良７００年の歴史を誇り、</a:t>
            </a:r>
            <a:r>
              <a:rPr lang="en-US" altLang="ja-JP" sz="2000" b="1" spc="15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《</a:t>
            </a:r>
            <a:r>
              <a:rPr lang="ja-JP" altLang="en-US" sz="2000" b="1" spc="15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日本遺産</a:t>
            </a:r>
            <a:r>
              <a:rPr lang="en-US" altLang="ja-JP" sz="2000" b="1" spc="15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》</a:t>
            </a:r>
            <a:r>
              <a:rPr lang="ja-JP" altLang="en-US" sz="2000" b="1" spc="15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に指定されている人吉球磨の景観、自然、文化、人々の生活、絶景など</a:t>
            </a:r>
            <a:r>
              <a:rPr lang="ja-JP" altLang="en-US" sz="2000" b="1" spc="15" dirty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、</a:t>
            </a:r>
            <a:r>
              <a:rPr lang="ja-JP" altLang="en-US" sz="2000" b="1" spc="15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原風景にかかわる写真を募集します</a:t>
            </a:r>
            <a:endParaRPr sz="2000" b="1" dirty="0">
              <a:latin typeface="Yu Mincho Demibold" panose="02020400000000000000" pitchFamily="18" charset="-128"/>
              <a:ea typeface="Yu Mincho Demibold" panose="02020400000000000000" pitchFamily="18" charset="-128"/>
              <a:cs typeface="HiraMinProN-W6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="" xmlns:a16="http://schemas.microsoft.com/office/drawing/2014/main" id="{33DF2F19-37B4-F547-B232-B96F6B912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47" y="8587630"/>
            <a:ext cx="4914900" cy="3810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="" xmlns:a16="http://schemas.microsoft.com/office/drawing/2014/main" id="{33DF2F19-37B4-F547-B232-B96F6B912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81000" y="5911850"/>
            <a:ext cx="4914900" cy="45719"/>
          </a:xfrm>
          <a:prstGeom prst="rect">
            <a:avLst/>
          </a:prstGeom>
        </p:spPr>
      </p:pic>
      <p:sp>
        <p:nvSpPr>
          <p:cNvPr id="33" name="object 2">
            <a:extLst>
              <a:ext uri="{FF2B5EF4-FFF2-40B4-BE49-F238E27FC236}">
                <a16:creationId xmlns="" xmlns:a16="http://schemas.microsoft.com/office/drawing/2014/main" id="{7B300468-7C6A-9B46-8653-64C720313874}"/>
              </a:ext>
            </a:extLst>
          </p:cNvPr>
          <p:cNvSpPr txBox="1"/>
          <p:nvPr/>
        </p:nvSpPr>
        <p:spPr>
          <a:xfrm>
            <a:off x="428138" y="7664450"/>
            <a:ext cx="4905862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25"/>
              </a:spcBef>
            </a:pPr>
            <a:r>
              <a:rPr lang="ja-JP" altLang="en-US" sz="1600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◆　優　秀　賞　　　　 １点</a:t>
            </a:r>
            <a:r>
              <a:rPr lang="ja-JP" altLang="en-US" sz="1600" dirty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　</a:t>
            </a:r>
            <a:r>
              <a:rPr lang="ja-JP" altLang="en-US" sz="1600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表彰及び賞金２万円</a:t>
            </a:r>
            <a:endParaRPr sz="1600" dirty="0">
              <a:latin typeface="Yu Mincho Demibold" panose="02020400000000000000" pitchFamily="18" charset="-128"/>
              <a:ea typeface="Yu Mincho Demibold" panose="02020400000000000000" pitchFamily="18" charset="-128"/>
              <a:cs typeface="HiraMinProN-W6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="" xmlns:a16="http://schemas.microsoft.com/office/drawing/2014/main" id="{7B300468-7C6A-9B46-8653-64C720313874}"/>
              </a:ext>
            </a:extLst>
          </p:cNvPr>
          <p:cNvSpPr txBox="1"/>
          <p:nvPr/>
        </p:nvSpPr>
        <p:spPr>
          <a:xfrm>
            <a:off x="428138" y="7969250"/>
            <a:ext cx="4905862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25"/>
              </a:spcBef>
            </a:pPr>
            <a:r>
              <a:rPr lang="ja-JP" altLang="en-US" sz="1600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◆　入　選　　　　　 １１点</a:t>
            </a:r>
            <a:r>
              <a:rPr lang="ja-JP" altLang="en-US" sz="1600" dirty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　</a:t>
            </a:r>
            <a:r>
              <a:rPr lang="ja-JP" altLang="en-US" sz="1600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表彰及び賞金１万円</a:t>
            </a:r>
            <a:endParaRPr sz="1600" dirty="0">
              <a:latin typeface="Yu Mincho Demibold" panose="02020400000000000000" pitchFamily="18" charset="-128"/>
              <a:ea typeface="Yu Mincho Demibold" panose="02020400000000000000" pitchFamily="18" charset="-128"/>
              <a:cs typeface="HiraMinProN-W6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="" xmlns:a16="http://schemas.microsoft.com/office/drawing/2014/main" id="{671033F3-A312-8842-BA1C-C3900CFD3078}"/>
              </a:ext>
            </a:extLst>
          </p:cNvPr>
          <p:cNvSpPr txBox="1"/>
          <p:nvPr/>
        </p:nvSpPr>
        <p:spPr>
          <a:xfrm>
            <a:off x="6239470" y="257809"/>
            <a:ext cx="923330" cy="7772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4400" b="1" dirty="0" smtClean="0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「</a:t>
            </a:r>
            <a:r>
              <a:rPr kumimoji="1" lang="ja-JP" altLang="en-US" sz="4800" b="1" dirty="0" smtClean="0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日本</a:t>
            </a:r>
            <a:r>
              <a:rPr kumimoji="1" lang="ja-JP" altLang="en-US" sz="4400" b="1" dirty="0" smtClean="0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遺産の里～人吉球磨」</a:t>
            </a:r>
            <a:endParaRPr kumimoji="1" lang="ja-JP" altLang="en-US" sz="4400" b="1" dirty="0">
              <a:latin typeface="Yu Mincho Demibold" panose="02020400000000000000" pitchFamily="18" charset="-128"/>
              <a:ea typeface="Yu Mincho Demibold" panose="02020400000000000000" pitchFamily="18" charset="-128"/>
            </a:endParaRPr>
          </a:p>
        </p:txBody>
      </p:sp>
      <p:sp>
        <p:nvSpPr>
          <p:cNvPr id="38" name="object 4"/>
          <p:cNvSpPr txBox="1"/>
          <p:nvPr/>
        </p:nvSpPr>
        <p:spPr>
          <a:xfrm>
            <a:off x="428138" y="8347779"/>
            <a:ext cx="4838700" cy="2154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40"/>
              </a:spcBef>
            </a:pPr>
            <a:r>
              <a:rPr lang="en-US" altLang="ja-JP" sz="1200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※</a:t>
            </a:r>
            <a:r>
              <a:rPr lang="ja-JP" altLang="en-US" sz="1200" dirty="0" smtClean="0">
                <a:latin typeface="Yu Mincho Demibold" panose="02020400000000000000" pitchFamily="18" charset="-128"/>
                <a:ea typeface="Yu Mincho Demibold" panose="02020400000000000000" pitchFamily="18" charset="-128"/>
                <a:cs typeface="HiraMinProN-W6"/>
              </a:rPr>
              <a:t>詳しくは人吉温泉観光協会のホームページをご覧ください</a:t>
            </a:r>
            <a:endParaRPr sz="1200" dirty="0">
              <a:latin typeface="Yu Mincho Demibold" panose="02020400000000000000" pitchFamily="18" charset="-128"/>
              <a:ea typeface="Yu Mincho Demibold" panose="02020400000000000000" pitchFamily="18" charset="-128"/>
              <a:cs typeface="HiraMinProN-W6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68" y="1187450"/>
            <a:ext cx="3216898" cy="386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102</Words>
  <Application>Microsoft Office PowerPoint</Application>
  <PresentationFormat>ユーザー設定</PresentationFormat>
  <Paragraphs>21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Theme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</dc:title>
  <dc:creator>kankou</dc:creator>
  <cp:lastModifiedBy>User</cp:lastModifiedBy>
  <cp:revision>49</cp:revision>
  <cp:lastPrinted>2022-06-10T05:07:13Z</cp:lastPrinted>
  <dcterms:created xsi:type="dcterms:W3CDTF">2019-09-13T09:08:20Z</dcterms:created>
  <dcterms:modified xsi:type="dcterms:W3CDTF">2023-06-08T01:01:25Z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2019-09-13T00:00:00Z</vt:filetime>
  </property>
  <property fmtid="{D5CDD505-2E9C-101B-9397-08002B2CF9AE}" pid="3" name="Creator">
    <vt:lpwstr>Adobe Illustrator CC 23.0 (Macintosh)</vt:lpwstr>
  </property>
  <property fmtid="{D5CDD505-2E9C-101B-9397-08002B2CF9AE}" pid="4" name="LastSaved">
    <vt:filetime>2019-09-13T00:00:00Z</vt:filetime>
  </property>
</Properties>
</file>